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9" r:id="rId2"/>
    <p:sldId id="342" r:id="rId3"/>
    <p:sldId id="311" r:id="rId4"/>
    <p:sldId id="336" r:id="rId5"/>
    <p:sldId id="341" r:id="rId6"/>
    <p:sldId id="335" r:id="rId7"/>
    <p:sldId id="339" r:id="rId8"/>
    <p:sldId id="337" r:id="rId9"/>
    <p:sldId id="338" r:id="rId10"/>
    <p:sldId id="324" r:id="rId11"/>
    <p:sldId id="340" r:id="rId12"/>
    <p:sldId id="343" r:id="rId13"/>
    <p:sldId id="326" r:id="rId14"/>
    <p:sldId id="310" r:id="rId1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Perry" initials="RP" lastIdx="5" clrIdx="0">
    <p:extLst>
      <p:ext uri="{19B8F6BF-5375-455C-9EA6-DF929625EA0E}">
        <p15:presenceInfo xmlns:p15="http://schemas.microsoft.com/office/powerpoint/2012/main" userId="S-1-5-21-796845957-287218729-725345543-145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BB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7" autoAdjust="0"/>
    <p:restoredTop sz="66054" autoAdjust="0"/>
  </p:normalViewPr>
  <p:slideViewPr>
    <p:cSldViewPr snapToGrid="0">
      <p:cViewPr varScale="1">
        <p:scale>
          <a:sx n="48" d="100"/>
          <a:sy n="48" d="100"/>
        </p:scale>
        <p:origin x="6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3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475" cy="481046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064" y="0"/>
            <a:ext cx="3170475" cy="481046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1C183B9-47C1-4114-B8B8-9C9E22654AF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56"/>
            <a:ext cx="3170475" cy="481045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064" y="9120156"/>
            <a:ext cx="3170475" cy="481045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9D03DC32-CAA2-45C4-BD96-9E9ABD6D3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>
              <a:defRPr sz="1200"/>
            </a:lvl1pPr>
          </a:lstStyle>
          <a:p>
            <a:fld id="{39786D7D-5760-4CCB-8E35-8DE29F0A82FE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6288" y="1200150"/>
            <a:ext cx="576262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8" tIns="48329" rIns="96658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</p:spPr>
        <p:txBody>
          <a:bodyPr vert="horz" lIns="96658" tIns="48329" rIns="96658" bIns="4832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200"/>
            </a:lvl1pPr>
          </a:lstStyle>
          <a:p>
            <a:fld id="{4B9FB51C-4107-49BC-9A57-338460F8C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41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evening!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6DC0-4C6B-4906-89A0-61773943CC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61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 4 – stakeholder</a:t>
            </a:r>
            <a:r>
              <a:rPr lang="en-US" baseline="0" dirty="0" smtClean="0"/>
              <a:t> engagement</a:t>
            </a:r>
          </a:p>
          <a:p>
            <a:r>
              <a:rPr lang="en-US" baseline="0" dirty="0" smtClean="0"/>
              <a:t>Survey results</a:t>
            </a:r>
          </a:p>
          <a:p>
            <a:r>
              <a:rPr lang="en-US" baseline="0" dirty="0" smtClean="0"/>
              <a:t>Healthy kids</a:t>
            </a:r>
          </a:p>
          <a:p>
            <a:r>
              <a:rPr lang="en-US" baseline="0" dirty="0" smtClean="0"/>
              <a:t>Meaningful participation</a:t>
            </a:r>
          </a:p>
          <a:p>
            <a:r>
              <a:rPr lang="en-US" baseline="0" dirty="0" smtClean="0"/>
              <a:t>Parents, teachers, and students</a:t>
            </a:r>
          </a:p>
          <a:p>
            <a:r>
              <a:rPr lang="en-US" baseline="0" dirty="0" smtClean="0"/>
              <a:t>Not always clear how to participate, what types of opportunities, and within those, how meaningful is that participation?</a:t>
            </a:r>
          </a:p>
          <a:p>
            <a:r>
              <a:rPr lang="en-US" baseline="0" dirty="0" smtClean="0"/>
              <a:t>Also, the entire community can rally around stakeholder engagement – it speaks to all – community based organizations, district staff, city and county,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3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the questions that we ask</a:t>
            </a:r>
            <a:r>
              <a:rPr lang="en-US" baseline="0" dirty="0" smtClean="0"/>
              <a:t> ourselves in this process of reflection and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05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Priorities</a:t>
            </a:r>
            <a:r>
              <a:rPr lang="en-US" baseline="0" dirty="0" smtClean="0"/>
              <a:t> from the narrative comments in our Annual Survey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83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College/Career</a:t>
            </a:r>
            <a:r>
              <a:rPr lang="en-US" baseline="0" dirty="0" smtClean="0"/>
              <a:t> indicator:  will include State Seal of </a:t>
            </a:r>
            <a:r>
              <a:rPr lang="en-US" baseline="0" dirty="0" err="1" smtClean="0"/>
              <a:t>Biliteracy</a:t>
            </a:r>
            <a:r>
              <a:rPr lang="en-US" baseline="0" dirty="0" smtClean="0"/>
              <a:t>, Golden State Merit Diploma, Leadership/Military Science, Articulated Pathways</a:t>
            </a:r>
          </a:p>
          <a:p>
            <a:endParaRPr lang="en-US" baseline="0" dirty="0" smtClean="0"/>
          </a:p>
          <a:p>
            <a:r>
              <a:rPr lang="en-US" baseline="0" dirty="0" smtClean="0"/>
              <a:t>DASS:  modified one year graduation rate, other indicators same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Student growth model:  provide information on academic progress that is easily communicated and understood</a:t>
            </a:r>
          </a:p>
          <a:p>
            <a:endParaRPr lang="en-US" baseline="0" dirty="0" smtClean="0"/>
          </a:p>
          <a:p>
            <a:r>
              <a:rPr lang="en-US" baseline="0" dirty="0" smtClean="0"/>
              <a:t>Participation rate:  95% for ELA and Math</a:t>
            </a:r>
          </a:p>
          <a:p>
            <a:endParaRPr lang="en-US" baseline="0" dirty="0" smtClean="0"/>
          </a:p>
          <a:p>
            <a:r>
              <a:rPr lang="en-US" baseline="0" dirty="0" smtClean="0"/>
              <a:t>ELPI:  will not be reported on Fall 2018 Dashboard</a:t>
            </a:r>
          </a:p>
          <a:p>
            <a:endParaRPr lang="en-US" baseline="0" dirty="0" smtClean="0"/>
          </a:p>
          <a:p>
            <a:r>
              <a:rPr lang="en-US" baseline="0" dirty="0" smtClean="0"/>
              <a:t>Chronic Absenteeism:  both status and change will be reported for the first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66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55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we want to start off</a:t>
            </a:r>
            <a:r>
              <a:rPr lang="en-US" baseline="0" dirty="0" smtClean="0"/>
              <a:t> with some highlights – what has gone well this year?</a:t>
            </a:r>
            <a:endParaRPr lang="en-US" dirty="0" smtClean="0"/>
          </a:p>
          <a:p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0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we want to start off</a:t>
            </a:r>
            <a:r>
              <a:rPr lang="en-US" baseline="0" dirty="0" smtClean="0"/>
              <a:t> with some highlights – what has gone well this year?</a:t>
            </a:r>
            <a:endParaRPr lang="en-US" dirty="0" smtClean="0"/>
          </a:p>
          <a:p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39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39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72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17AC-4447-42B2-A1F7-E9DCF0FD8E49}" type="datetime1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3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65D3-825F-4E50-A1E6-BFAC0C0B19B9}" type="datetime1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6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D4F2-8264-49FA-AA64-6AD367B76CCD}" type="datetime1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8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D301-8361-426D-AB41-B295AAD847E2}" type="datetime1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8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C1AC-CD54-4B0F-A1A7-ADA3B1ABF430}" type="datetime1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8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C6F6E-80C1-4255-B7BE-5115449CEC1A}" type="datetime1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8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A689-F8BA-4C1C-8CE2-68EB321A3840}" type="datetime1">
              <a:rPr lang="en-US" smtClean="0"/>
              <a:t>6/5/2018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C3C5-FF85-405A-B1B1-5CB75F2F517F}" type="datetime1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3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2520-8CB6-4C85-B47D-2B9CE9CFD393}" type="datetime1">
              <a:rPr lang="en-US" smtClean="0"/>
              <a:t>6/5/2018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1DB0-CEAE-40A1-BDAA-DA60916434A7}" type="datetime1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7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2FB3-DFE4-41D5-BC37-00F0F474C15D}" type="datetime1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7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8EAC3-01A9-4E2D-9D9E-61467348ACEA}" type="datetime1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1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mons.wikimedia.org/wiki/File:Check_mark_23x20_02.sv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467225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3BC9-24A6-4090-AD96-EA972501BE3F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40" y="1791016"/>
            <a:ext cx="2454544" cy="2454544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856049" y="1057677"/>
            <a:ext cx="5910943" cy="354343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5400" b="1" dirty="0" smtClean="0"/>
          </a:p>
          <a:p>
            <a:r>
              <a:rPr lang="en-US" sz="5400" dirty="0" smtClean="0"/>
              <a:t>Local Control and Accountability Plan Committee </a:t>
            </a:r>
          </a:p>
          <a:p>
            <a:r>
              <a:rPr lang="en-US" sz="5400" dirty="0" smtClean="0"/>
              <a:t>Meeting</a:t>
            </a:r>
          </a:p>
          <a:p>
            <a:r>
              <a:rPr lang="en-US" sz="5400" dirty="0" smtClean="0"/>
              <a:t>5.29.18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9153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What we have achieved to support student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75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b="1" dirty="0" smtClean="0"/>
              <a:t>Greatest Progress</a:t>
            </a:r>
          </a:p>
          <a:p>
            <a:r>
              <a:rPr lang="en-US" dirty="0"/>
              <a:t>Alignment of Career Technical Education pathways and development of course outlines that meet the 2013 Model CTE Standards</a:t>
            </a:r>
          </a:p>
          <a:p>
            <a:r>
              <a:rPr lang="en-US" dirty="0"/>
              <a:t>Coherent professional learning to support the district instructional focus, which has been defined as: All learners co-construct meaning and demonstrate deep understanding through relevant, rigorous, and inquiry based learning tasks aligned to standards</a:t>
            </a:r>
          </a:p>
          <a:p>
            <a:r>
              <a:rPr lang="en-US" dirty="0"/>
              <a:t>Decrease in chronic absenteeism</a:t>
            </a:r>
          </a:p>
          <a:p>
            <a:r>
              <a:rPr lang="en-US" dirty="0"/>
              <a:t>Decreases in suspensions</a:t>
            </a:r>
          </a:p>
          <a:p>
            <a:r>
              <a:rPr lang="en-US" dirty="0"/>
              <a:t>Decrease in expulsions</a:t>
            </a:r>
          </a:p>
          <a:p>
            <a:r>
              <a:rPr lang="en-US" dirty="0"/>
              <a:t>Development of Ethnic Studies course options to support the Ethnic Studies graduation requirement; development of a statement of purpose and standards for Ethnic Studies courses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7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What we have achieved to support student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754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b="1" dirty="0" smtClean="0"/>
              <a:t>Greatest Progress</a:t>
            </a:r>
          </a:p>
          <a:p>
            <a:r>
              <a:rPr lang="en-US" dirty="0" smtClean="0"/>
              <a:t>Development and consistent use of common district assessments in Reading, Math, and Social-Emotional well-being</a:t>
            </a:r>
          </a:p>
          <a:p>
            <a:r>
              <a:rPr lang="en-US" dirty="0" smtClean="0"/>
              <a:t>Development </a:t>
            </a:r>
            <a:r>
              <a:rPr lang="en-US" dirty="0"/>
              <a:t>of a Memorandum of Understanding for dual enrollment with Woodland Community College</a:t>
            </a:r>
          </a:p>
          <a:p>
            <a:r>
              <a:rPr lang="en-US" dirty="0"/>
              <a:t>Development of partnerships with community organizations and agencies, including a partnership with the City of Woodland to establish Summer at City Hall</a:t>
            </a:r>
          </a:p>
          <a:p>
            <a:r>
              <a:rPr lang="en-US" dirty="0"/>
              <a:t>Increases in the number of parent workshops through Parent Empowerment</a:t>
            </a:r>
          </a:p>
          <a:p>
            <a:r>
              <a:rPr lang="en-US" dirty="0"/>
              <a:t>Increases in the Graduation Rate for English Learner, Low Income, and Students with Disabilities</a:t>
            </a:r>
          </a:p>
          <a:p>
            <a:r>
              <a:rPr lang="en-US" dirty="0"/>
              <a:t>Increase in the number of students meeting a-g requirements</a:t>
            </a:r>
          </a:p>
          <a:p>
            <a:r>
              <a:rPr lang="en-US" dirty="0"/>
              <a:t>Increase in the number of students at the Prepared level on the College and Career Indicator</a:t>
            </a:r>
          </a:p>
          <a:p>
            <a:r>
              <a:rPr lang="en-US" dirty="0"/>
              <a:t>Increase in the number of State Seals of </a:t>
            </a:r>
            <a:r>
              <a:rPr lang="en-US" dirty="0" err="1"/>
              <a:t>Biliteracy</a:t>
            </a:r>
            <a:r>
              <a:rPr lang="en-US" dirty="0"/>
              <a:t> awarded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LCAP Questions and Comments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Goal 1 = page 59</a:t>
            </a:r>
          </a:p>
          <a:p>
            <a:r>
              <a:rPr lang="en-US" sz="4000" dirty="0" smtClean="0"/>
              <a:t>Goal 2 = page 71</a:t>
            </a:r>
          </a:p>
          <a:p>
            <a:r>
              <a:rPr lang="en-US" sz="4000" dirty="0" smtClean="0"/>
              <a:t>Goal 3 = page 81</a:t>
            </a:r>
          </a:p>
          <a:p>
            <a:r>
              <a:rPr lang="en-US" sz="4000" dirty="0" smtClean="0"/>
              <a:t>Goal 4 = page 93</a:t>
            </a:r>
          </a:p>
          <a:p>
            <a:r>
              <a:rPr lang="en-US" sz="4000" dirty="0" smtClean="0"/>
              <a:t>Goal 5 = page 100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LCAP Draft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LCAP Next Steps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Finalize budget </a:t>
            </a:r>
          </a:p>
          <a:p>
            <a:r>
              <a:rPr lang="en-US" sz="3200" dirty="0" smtClean="0"/>
              <a:t>Meet with and receive feedback from Yolo County Office of Education (YCOE) </a:t>
            </a:r>
          </a:p>
          <a:p>
            <a:r>
              <a:rPr lang="en-US" sz="3200" b="1" dirty="0" smtClean="0"/>
              <a:t>June 14</a:t>
            </a:r>
            <a:r>
              <a:rPr lang="en-US" sz="3200" dirty="0" smtClean="0"/>
              <a:t>: Board of Trustees review draft LCAP Year 2018-19, Public Hearing on LCAP Year 2018-19</a:t>
            </a:r>
          </a:p>
          <a:p>
            <a:r>
              <a:rPr lang="en-US" sz="3200" b="1" dirty="0" smtClean="0"/>
              <a:t>June 28</a:t>
            </a:r>
            <a:r>
              <a:rPr lang="en-US" sz="3200" dirty="0" smtClean="0"/>
              <a:t>: Board of Trustees vote on LCAP Year 2018-19, recommendation for approval of LCAP Year 2018-19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 descr="&lt;strong&gt;Cycle&lt;/strong&gt; by lmproulx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747" y="4213931"/>
            <a:ext cx="2011672" cy="205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76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1E47FE53-EBF0-4DA7-9D9D-CC1C3A20F3CB}" type="slidenum">
              <a:rPr lang="en-US" smtClean="0"/>
              <a:t>14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38795" y="1876301"/>
            <a:ext cx="90964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Questions and Comments</a:t>
            </a:r>
            <a:endParaRPr lang="en-US" sz="80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07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Objectives for Tonight’s Meeting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Highlights from Stakeholder Input and California Healthy Kids Survey</a:t>
            </a:r>
          </a:p>
          <a:p>
            <a:r>
              <a:rPr lang="en-US" dirty="0" smtClean="0"/>
              <a:t>Review  8 State Priorities and the Required Data Elements</a:t>
            </a:r>
          </a:p>
          <a:p>
            <a:r>
              <a:rPr lang="en-US" dirty="0" smtClean="0"/>
              <a:t>Review Accountability changes, including Graduation Rate Calculation</a:t>
            </a:r>
          </a:p>
          <a:p>
            <a:r>
              <a:rPr lang="en-US" dirty="0" smtClean="0"/>
              <a:t>LCAP for 2018-19: Questions and Comments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6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Stakeholder Input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754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LCAP Annual Input Survey</a:t>
            </a:r>
          </a:p>
          <a:p>
            <a:r>
              <a:rPr lang="en-US" sz="3200" dirty="0" smtClean="0"/>
              <a:t>District English Learner Advisory Committee</a:t>
            </a:r>
          </a:p>
          <a:p>
            <a:r>
              <a:rPr lang="en-US" sz="3200" dirty="0" smtClean="0"/>
              <a:t>LCAP Committee</a:t>
            </a:r>
          </a:p>
          <a:p>
            <a:r>
              <a:rPr lang="en-US" sz="3200" dirty="0" smtClean="0"/>
              <a:t>Site Administrators</a:t>
            </a:r>
          </a:p>
          <a:p>
            <a:r>
              <a:rPr lang="en-US" sz="3200" dirty="0" smtClean="0"/>
              <a:t>California Healthy Kids Survey</a:t>
            </a:r>
          </a:p>
          <a:p>
            <a:r>
              <a:rPr lang="en-US" sz="3200" dirty="0" smtClean="0"/>
              <a:t>California School Staff Survey</a:t>
            </a:r>
          </a:p>
          <a:p>
            <a:r>
              <a:rPr lang="en-US" sz="3200" dirty="0" smtClean="0"/>
              <a:t>California School Parent Survey (in progress)</a:t>
            </a:r>
          </a:p>
          <a:p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0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Input from Surveys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754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Priorities</a:t>
            </a:r>
          </a:p>
          <a:p>
            <a:pPr lvl="1"/>
            <a:r>
              <a:rPr lang="en-US" sz="2800" dirty="0" smtClean="0"/>
              <a:t>Improving Teaching and Learning</a:t>
            </a:r>
          </a:p>
          <a:p>
            <a:pPr lvl="1"/>
            <a:r>
              <a:rPr lang="en-US" sz="2800" dirty="0" smtClean="0"/>
              <a:t>Facilities Maintenance, Repair, and Upgrade</a:t>
            </a:r>
          </a:p>
          <a:p>
            <a:pPr lvl="1"/>
            <a:r>
              <a:rPr lang="en-US" sz="2800" dirty="0" smtClean="0"/>
              <a:t>Professional Learning</a:t>
            </a:r>
          </a:p>
          <a:p>
            <a:pPr lvl="1"/>
            <a:r>
              <a:rPr lang="en-US" sz="2800" dirty="0" smtClean="0"/>
              <a:t>Interventions and Targeted Academic Support</a:t>
            </a:r>
          </a:p>
          <a:p>
            <a:pPr lvl="1"/>
            <a:r>
              <a:rPr lang="en-US" sz="2800" dirty="0" smtClean="0"/>
              <a:t>Textbooks and Materials</a:t>
            </a:r>
          </a:p>
          <a:p>
            <a:pPr lvl="1"/>
            <a:r>
              <a:rPr lang="en-US" sz="2800" dirty="0" smtClean="0"/>
              <a:t>Behavioral Support</a:t>
            </a:r>
          </a:p>
          <a:p>
            <a:pPr lvl="1"/>
            <a:r>
              <a:rPr lang="en-US" sz="2800" dirty="0" smtClean="0"/>
              <a:t>Special Education</a:t>
            </a:r>
          </a:p>
          <a:p>
            <a:pPr lvl="1"/>
            <a:r>
              <a:rPr lang="en-US" sz="2800" dirty="0" smtClean="0"/>
              <a:t>Outreach and Support for Parents and Families</a:t>
            </a:r>
          </a:p>
          <a:p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E8C38C-9838-4B19-A166-AFA2E984E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9537216" y="4009749"/>
            <a:ext cx="1573433" cy="14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6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California Healthy Kids Survey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106194"/>
              </p:ext>
            </p:extLst>
          </p:nvPr>
        </p:nvGraphicFramePr>
        <p:xfrm>
          <a:off x="2218113" y="3012253"/>
          <a:ext cx="7507779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406">
                  <a:extLst>
                    <a:ext uri="{9D8B030D-6E8A-4147-A177-3AD203B41FA5}">
                      <a16:colId xmlns:a16="http://schemas.microsoft.com/office/drawing/2014/main" val="3038841913"/>
                    </a:ext>
                  </a:extLst>
                </a:gridCol>
                <a:gridCol w="1411292">
                  <a:extLst>
                    <a:ext uri="{9D8B030D-6E8A-4147-A177-3AD203B41FA5}">
                      <a16:colId xmlns:a16="http://schemas.microsoft.com/office/drawing/2014/main" val="1734057212"/>
                    </a:ext>
                  </a:extLst>
                </a:gridCol>
                <a:gridCol w="1517139">
                  <a:extLst>
                    <a:ext uri="{9D8B030D-6E8A-4147-A177-3AD203B41FA5}">
                      <a16:colId xmlns:a16="http://schemas.microsoft.com/office/drawing/2014/main" val="879601787"/>
                    </a:ext>
                  </a:extLst>
                </a:gridCol>
                <a:gridCol w="1225523">
                  <a:extLst>
                    <a:ext uri="{9D8B030D-6E8A-4147-A177-3AD203B41FA5}">
                      <a16:colId xmlns:a16="http://schemas.microsoft.com/office/drawing/2014/main" val="3606158225"/>
                    </a:ext>
                  </a:extLst>
                </a:gridCol>
                <a:gridCol w="1579419">
                  <a:extLst>
                    <a:ext uri="{9D8B030D-6E8A-4147-A177-3AD203B41FA5}">
                      <a16:colId xmlns:a16="http://schemas.microsoft.com/office/drawing/2014/main" val="10015463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Student Sense</a:t>
                      </a:r>
                      <a:r>
                        <a:rPr lang="en-US" sz="2400" baseline="0" dirty="0" smtClean="0"/>
                        <a:t> of Safety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Student Sense of Connectedness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272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2018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819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</a:t>
                      </a:r>
                      <a:r>
                        <a:rPr lang="en-US" sz="2400" baseline="30000" dirty="0" smtClean="0"/>
                        <a:t>th</a:t>
                      </a:r>
                      <a:r>
                        <a:rPr lang="en-US" sz="2400" baseline="0" dirty="0" smtClean="0"/>
                        <a:t> grade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53% ↓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58%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49% </a:t>
                      </a:r>
                      <a:r>
                        <a:rPr lang="en-US" sz="2400" dirty="0" smtClean="0"/>
                        <a:t>↓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36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</a:t>
                      </a:r>
                      <a:r>
                        <a:rPr lang="en-US" sz="2400" baseline="30000" dirty="0" smtClean="0"/>
                        <a:t>th</a:t>
                      </a:r>
                      <a:r>
                        <a:rPr lang="en-US" sz="2400" dirty="0" smtClean="0"/>
                        <a:t> grade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50% ↓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37</a:t>
                      </a:r>
                      <a:r>
                        <a:rPr lang="en-US" sz="2400" smtClean="0"/>
                        <a:t>% </a:t>
                      </a:r>
                      <a:r>
                        <a:rPr lang="en-US" sz="240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205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</a:t>
                      </a:r>
                      <a:r>
                        <a:rPr lang="en-US" sz="2400" baseline="30000" dirty="0" smtClean="0"/>
                        <a:t>th</a:t>
                      </a:r>
                      <a:r>
                        <a:rPr lang="en-US" sz="2400" dirty="0" smtClean="0"/>
                        <a:t> grade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53% ↓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40% ↓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02874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2028305"/>
            <a:ext cx="8688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2017 to 2018, student sense of safety and sense of school connectedness has declined, for every grade level surveyed.  </a:t>
            </a:r>
            <a:r>
              <a:rPr lang="en-US" sz="1600" i="1" dirty="0" smtClean="0"/>
              <a:t>*5</a:t>
            </a:r>
            <a:r>
              <a:rPr lang="en-US" sz="1600" i="1" baseline="30000" dirty="0" smtClean="0"/>
              <a:t>th</a:t>
            </a:r>
            <a:r>
              <a:rPr lang="en-US" sz="1600" i="1" dirty="0" smtClean="0"/>
              <a:t> grade results are pending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40820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9991" y="450446"/>
            <a:ext cx="7553325" cy="56578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631767" y="598516"/>
            <a:ext cx="20615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 Priorities and Required Data Elements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63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8818" y="809830"/>
            <a:ext cx="2832562" cy="3363159"/>
          </a:xfrm>
        </p:spPr>
        <p:txBody>
          <a:bodyPr>
            <a:normAutofit/>
          </a:bodyPr>
          <a:lstStyle/>
          <a:p>
            <a:r>
              <a:rPr lang="en-US" dirty="0" smtClean="0"/>
              <a:t>Dashboard Report – </a:t>
            </a:r>
            <a:r>
              <a:rPr lang="en-US" i="1" dirty="0" smtClean="0"/>
              <a:t>Measuring the State Priorities</a:t>
            </a:r>
            <a:endParaRPr lang="en-US" i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0762" y="809830"/>
            <a:ext cx="7950431" cy="52056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3763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Accountability Changes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College and Career Indicator</a:t>
            </a:r>
          </a:p>
          <a:p>
            <a:r>
              <a:rPr lang="en-US" dirty="0" smtClean="0"/>
              <a:t>Dashboard Alternative School Status</a:t>
            </a:r>
          </a:p>
          <a:p>
            <a:r>
              <a:rPr lang="en-US" dirty="0" smtClean="0"/>
              <a:t>Student Growth Model</a:t>
            </a:r>
          </a:p>
          <a:p>
            <a:r>
              <a:rPr lang="en-US" dirty="0" smtClean="0"/>
              <a:t>Participation Rate </a:t>
            </a:r>
          </a:p>
          <a:p>
            <a:r>
              <a:rPr lang="en-US" dirty="0" smtClean="0"/>
              <a:t>English Learner Progress Indicator</a:t>
            </a:r>
          </a:p>
          <a:p>
            <a:r>
              <a:rPr lang="en-US" dirty="0" smtClean="0"/>
              <a:t>Chronic Absenteeism</a:t>
            </a:r>
          </a:p>
          <a:p>
            <a:r>
              <a:rPr lang="en-US" dirty="0"/>
              <a:t>Graduation Rate Calculation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7333" y="299258"/>
            <a:ext cx="10515600" cy="925917"/>
          </a:xfrm>
        </p:spPr>
        <p:txBody>
          <a:bodyPr/>
          <a:lstStyle/>
          <a:p>
            <a:r>
              <a:rPr lang="en-US" b="1" dirty="0" smtClean="0"/>
              <a:t>Changes to Graduation Rate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117669"/>
              </p:ext>
            </p:extLst>
          </p:nvPr>
        </p:nvGraphicFramePr>
        <p:xfrm>
          <a:off x="677333" y="1405468"/>
          <a:ext cx="10837333" cy="40850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7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3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221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Rules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Rules to Meet Federal Guidelines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9919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adult education program 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to </a:t>
                      </a:r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college</a:t>
                      </a:r>
                      <a:r>
                        <a:rPr lang="en-US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before the end of</a:t>
                      </a:r>
                      <a:r>
                        <a:rPr lang="en-US" sz="20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fourth year in high school </a:t>
                      </a:r>
                      <a:r>
                        <a:rPr lang="en-US" sz="2000" b="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without</a:t>
                      </a:r>
                      <a:r>
                        <a:rPr lang="en-US" sz="2000" b="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earning</a:t>
                      </a:r>
                      <a:r>
                        <a:rPr lang="en-US" sz="20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high school diploma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Removed from denominator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cohort and counted as a “dropout”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8372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Receive an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adult education diploma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Counted as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traditional 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graduate 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(i.e., included in numerator and denominator)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cohort and not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counted as a graduate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algn="ctr"/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(Note: These students will be counted as a non-graduate completer in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DataQuest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reports.)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94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3658</TotalTime>
  <Words>908</Words>
  <Application>Microsoft Office PowerPoint</Application>
  <PresentationFormat>Widescreen</PresentationFormat>
  <Paragraphs>171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Office Theme</vt:lpstr>
      <vt:lpstr>PowerPoint Presentation</vt:lpstr>
      <vt:lpstr>Objectives for Tonight’s Meeting </vt:lpstr>
      <vt:lpstr>Stakeholder Input </vt:lpstr>
      <vt:lpstr>Input from Surveys </vt:lpstr>
      <vt:lpstr>California Healthy Kids Survey </vt:lpstr>
      <vt:lpstr>PowerPoint Presentation</vt:lpstr>
      <vt:lpstr>Dashboard Report – Measuring the State Priorities</vt:lpstr>
      <vt:lpstr>Accountability Changes</vt:lpstr>
      <vt:lpstr>Changes to Graduation Rate</vt:lpstr>
      <vt:lpstr>What we have achieved to support student learning</vt:lpstr>
      <vt:lpstr>What we have achieved to support student learning</vt:lpstr>
      <vt:lpstr>LCAP Questions and Comments </vt:lpstr>
      <vt:lpstr>LCAP Next Steps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California’s Local, State, and Federal Accountability and Continuous Improvement System</dc:title>
  <dc:creator>Rachel Perry</dc:creator>
  <cp:lastModifiedBy>Yolanda Rodriguez</cp:lastModifiedBy>
  <cp:revision>106</cp:revision>
  <cp:lastPrinted>2018-05-04T21:06:32Z</cp:lastPrinted>
  <dcterms:created xsi:type="dcterms:W3CDTF">2016-09-16T17:13:39Z</dcterms:created>
  <dcterms:modified xsi:type="dcterms:W3CDTF">2018-06-05T18:33:47Z</dcterms:modified>
</cp:coreProperties>
</file>